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4" r:id="rId2"/>
  </p:sldIdLst>
  <p:sldSz cx="8001000" cy="11315700"/>
  <p:notesSz cx="6808788" cy="9940925"/>
  <p:defaultTextStyle>
    <a:defPPr>
      <a:defRPr lang="fi-FI"/>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564">
          <p15:clr>
            <a:srgbClr val="A4A3A4"/>
          </p15:clr>
        </p15:guide>
        <p15:guide id="2" pos="2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CC00"/>
    <a:srgbClr val="60A1D7"/>
    <a:srgbClr val="F89A45"/>
    <a:srgbClr val="00A59A"/>
    <a:srgbClr val="B892C3"/>
    <a:srgbClr val="66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1" autoAdjust="0"/>
    <p:restoredTop sz="94660"/>
  </p:normalViewPr>
  <p:slideViewPr>
    <p:cSldViewPr>
      <p:cViewPr>
        <p:scale>
          <a:sx n="100" d="100"/>
          <a:sy n="100" d="100"/>
        </p:scale>
        <p:origin x="894" y="-1800"/>
      </p:cViewPr>
      <p:guideLst>
        <p:guide orient="horz" pos="3564"/>
        <p:guide pos="25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2929959" cy="460213"/>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lvl1pPr>
              <a:defRPr sz="1200"/>
            </a:lvl1pPr>
          </a:lstStyle>
          <a:p>
            <a:pPr>
              <a:defRPr/>
            </a:pPr>
            <a:endParaRPr lang="fi-FI"/>
          </a:p>
        </p:txBody>
      </p:sp>
      <p:sp>
        <p:nvSpPr>
          <p:cNvPr id="21507" name="Rectangle 3"/>
          <p:cNvSpPr>
            <a:spLocks noGrp="1" noChangeArrowheads="1"/>
          </p:cNvSpPr>
          <p:nvPr>
            <p:ph type="dt" sz="quarter" idx="1"/>
          </p:nvPr>
        </p:nvSpPr>
        <p:spPr bwMode="auto">
          <a:xfrm>
            <a:off x="3853185" y="0"/>
            <a:ext cx="2929959" cy="460213"/>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lvl1pPr algn="r">
              <a:defRPr sz="1200"/>
            </a:lvl1pPr>
          </a:lstStyle>
          <a:p>
            <a:pPr>
              <a:defRPr/>
            </a:pPr>
            <a:endParaRPr lang="fi-FI"/>
          </a:p>
        </p:txBody>
      </p:sp>
      <p:sp>
        <p:nvSpPr>
          <p:cNvPr id="21508" name="Rectangle 4"/>
          <p:cNvSpPr>
            <a:spLocks noGrp="1" noChangeArrowheads="1"/>
          </p:cNvSpPr>
          <p:nvPr>
            <p:ph type="ftr" sz="quarter" idx="2"/>
          </p:nvPr>
        </p:nvSpPr>
        <p:spPr bwMode="auto">
          <a:xfrm>
            <a:off x="1" y="9453546"/>
            <a:ext cx="2929959" cy="460213"/>
          </a:xfrm>
          <a:prstGeom prst="rect">
            <a:avLst/>
          </a:prstGeom>
          <a:noFill/>
          <a:ln w="9525">
            <a:noFill/>
            <a:miter lim="800000"/>
            <a:headEnd/>
            <a:tailEnd/>
          </a:ln>
          <a:effectLst/>
        </p:spPr>
        <p:txBody>
          <a:bodyPr vert="horz" wrap="square" lIns="92034" tIns="46017" rIns="92034" bIns="46017" numCol="1" anchor="b" anchorCtr="0" compatLnSpc="1">
            <a:prstTxWarp prst="textNoShape">
              <a:avLst/>
            </a:prstTxWarp>
          </a:bodyPr>
          <a:lstStyle>
            <a:lvl1pPr>
              <a:defRPr sz="1200"/>
            </a:lvl1pPr>
          </a:lstStyle>
          <a:p>
            <a:pPr>
              <a:defRPr/>
            </a:pPr>
            <a:endParaRPr lang="fi-FI"/>
          </a:p>
        </p:txBody>
      </p:sp>
      <p:sp>
        <p:nvSpPr>
          <p:cNvPr id="21509" name="Rectangle 5"/>
          <p:cNvSpPr>
            <a:spLocks noGrp="1" noChangeArrowheads="1"/>
          </p:cNvSpPr>
          <p:nvPr>
            <p:ph type="sldNum" sz="quarter" idx="3"/>
          </p:nvPr>
        </p:nvSpPr>
        <p:spPr bwMode="auto">
          <a:xfrm>
            <a:off x="3853185" y="9453546"/>
            <a:ext cx="2929959" cy="460213"/>
          </a:xfrm>
          <a:prstGeom prst="rect">
            <a:avLst/>
          </a:prstGeom>
          <a:noFill/>
          <a:ln w="9525">
            <a:noFill/>
            <a:miter lim="800000"/>
            <a:headEnd/>
            <a:tailEnd/>
          </a:ln>
          <a:effectLst/>
        </p:spPr>
        <p:txBody>
          <a:bodyPr vert="horz" wrap="square" lIns="92034" tIns="46017" rIns="92034" bIns="46017" numCol="1" anchor="b" anchorCtr="0" compatLnSpc="1">
            <a:prstTxWarp prst="textNoShape">
              <a:avLst/>
            </a:prstTxWarp>
          </a:bodyPr>
          <a:lstStyle>
            <a:lvl1pPr algn="r">
              <a:defRPr sz="1200" smtClean="0"/>
            </a:lvl1pPr>
          </a:lstStyle>
          <a:p>
            <a:pPr>
              <a:defRPr/>
            </a:pPr>
            <a:fld id="{5B0388DC-4878-434C-8F23-14DE4B9C6CB2}"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50796" cy="495368"/>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lvl1pPr>
              <a:defRPr sz="1200"/>
            </a:lvl1pPr>
          </a:lstStyle>
          <a:p>
            <a:pPr>
              <a:defRPr/>
            </a:pPr>
            <a:endParaRPr lang="fi-FI"/>
          </a:p>
        </p:txBody>
      </p:sp>
      <p:sp>
        <p:nvSpPr>
          <p:cNvPr id="3075" name="Rectangle 3"/>
          <p:cNvSpPr>
            <a:spLocks noGrp="1" noChangeArrowheads="1"/>
          </p:cNvSpPr>
          <p:nvPr>
            <p:ph type="dt" idx="1"/>
          </p:nvPr>
        </p:nvSpPr>
        <p:spPr bwMode="auto">
          <a:xfrm>
            <a:off x="3857994" y="0"/>
            <a:ext cx="2950795" cy="495368"/>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lvl1pPr algn="r">
              <a:defRPr sz="1200"/>
            </a:lvl1pPr>
          </a:lstStyle>
          <a:p>
            <a:pPr>
              <a:defRPr/>
            </a:pPr>
            <a:endParaRPr lang="fi-FI"/>
          </a:p>
        </p:txBody>
      </p:sp>
      <p:sp>
        <p:nvSpPr>
          <p:cNvPr id="2052" name="Rectangle 4"/>
          <p:cNvSpPr>
            <a:spLocks noGrp="1" noRot="1" noChangeAspect="1" noChangeArrowheads="1" noTextEdit="1"/>
          </p:cNvSpPr>
          <p:nvPr>
            <p:ph type="sldImg" idx="2"/>
          </p:nvPr>
        </p:nvSpPr>
        <p:spPr bwMode="auto">
          <a:xfrm>
            <a:off x="2087563" y="746125"/>
            <a:ext cx="2635250"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7198" y="4720381"/>
            <a:ext cx="4994394" cy="4474295"/>
          </a:xfrm>
          <a:prstGeom prst="rect">
            <a:avLst/>
          </a:prstGeom>
          <a:noFill/>
          <a:ln w="9525">
            <a:noFill/>
            <a:miter lim="800000"/>
            <a:headEnd/>
            <a:tailEnd/>
          </a:ln>
          <a:effectLst/>
        </p:spPr>
        <p:txBody>
          <a:bodyPr vert="horz" wrap="square" lIns="92034" tIns="46017" rIns="92034" bIns="46017"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3078" name="Rectangle 6"/>
          <p:cNvSpPr>
            <a:spLocks noGrp="1" noChangeArrowheads="1"/>
          </p:cNvSpPr>
          <p:nvPr>
            <p:ph type="ftr" sz="quarter" idx="4"/>
          </p:nvPr>
        </p:nvSpPr>
        <p:spPr bwMode="auto">
          <a:xfrm>
            <a:off x="0" y="9445558"/>
            <a:ext cx="2950796" cy="495368"/>
          </a:xfrm>
          <a:prstGeom prst="rect">
            <a:avLst/>
          </a:prstGeom>
          <a:noFill/>
          <a:ln w="9525">
            <a:noFill/>
            <a:miter lim="800000"/>
            <a:headEnd/>
            <a:tailEnd/>
          </a:ln>
          <a:effectLst/>
        </p:spPr>
        <p:txBody>
          <a:bodyPr vert="horz" wrap="square" lIns="92034" tIns="46017" rIns="92034" bIns="46017" numCol="1" anchor="b" anchorCtr="0" compatLnSpc="1">
            <a:prstTxWarp prst="textNoShape">
              <a:avLst/>
            </a:prstTxWarp>
          </a:bodyPr>
          <a:lstStyle>
            <a:lvl1pPr>
              <a:defRPr sz="1200"/>
            </a:lvl1pPr>
          </a:lstStyle>
          <a:p>
            <a:pPr>
              <a:defRPr/>
            </a:pPr>
            <a:endParaRPr lang="fi-FI"/>
          </a:p>
        </p:txBody>
      </p:sp>
      <p:sp>
        <p:nvSpPr>
          <p:cNvPr id="3079" name="Rectangle 7"/>
          <p:cNvSpPr>
            <a:spLocks noGrp="1" noChangeArrowheads="1"/>
          </p:cNvSpPr>
          <p:nvPr>
            <p:ph type="sldNum" sz="quarter" idx="5"/>
          </p:nvPr>
        </p:nvSpPr>
        <p:spPr bwMode="auto">
          <a:xfrm>
            <a:off x="3857994" y="9445558"/>
            <a:ext cx="2950795" cy="495368"/>
          </a:xfrm>
          <a:prstGeom prst="rect">
            <a:avLst/>
          </a:prstGeom>
          <a:noFill/>
          <a:ln w="9525">
            <a:noFill/>
            <a:miter lim="800000"/>
            <a:headEnd/>
            <a:tailEnd/>
          </a:ln>
          <a:effectLst/>
        </p:spPr>
        <p:txBody>
          <a:bodyPr vert="horz" wrap="square" lIns="92034" tIns="46017" rIns="92034" bIns="46017" numCol="1" anchor="b" anchorCtr="0" compatLnSpc="1">
            <a:prstTxWarp prst="textNoShape">
              <a:avLst/>
            </a:prstTxWarp>
          </a:bodyPr>
          <a:lstStyle>
            <a:lvl1pPr algn="r">
              <a:defRPr sz="1200" smtClean="0"/>
            </a:lvl1pPr>
          </a:lstStyle>
          <a:p>
            <a:pPr>
              <a:defRPr/>
            </a:pPr>
            <a:fld id="{E3E26F0D-60DD-457B-ABF8-66C586F80C9F}"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00075" y="3514725"/>
            <a:ext cx="6800850" cy="2425700"/>
          </a:xfrm>
        </p:spPr>
        <p:txBody>
          <a:bodyPr/>
          <a:lstStyle/>
          <a:p>
            <a:r>
              <a:rPr lang="fi-FI"/>
              <a:t>Muokkaa perustyyl. napsautt.</a:t>
            </a:r>
          </a:p>
        </p:txBody>
      </p:sp>
      <p:sp>
        <p:nvSpPr>
          <p:cNvPr id="3" name="Alaotsikko 2"/>
          <p:cNvSpPr>
            <a:spLocks noGrp="1"/>
          </p:cNvSpPr>
          <p:nvPr>
            <p:ph type="subTitle" idx="1"/>
          </p:nvPr>
        </p:nvSpPr>
        <p:spPr>
          <a:xfrm>
            <a:off x="1200150" y="6411913"/>
            <a:ext cx="5600700" cy="28924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A22B2D8-7AA0-4891-9A3A-139F95B84077}" type="slidenum">
              <a:rPr lang="fi-FI" altLang="fi-FI"/>
              <a:pPr>
                <a:defRPr/>
              </a:pPr>
              <a:t>‹#›</a:t>
            </a:fld>
            <a:endParaRPr lang="fi-FI" altLang="fi-FI"/>
          </a:p>
        </p:txBody>
      </p:sp>
    </p:spTree>
    <p:extLst>
      <p:ext uri="{BB962C8B-B14F-4D97-AF65-F5344CB8AC3E}">
        <p14:creationId xmlns:p14="http://schemas.microsoft.com/office/powerpoint/2010/main" val="245386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D455A833-2A2E-4330-A2C2-92B88D51D613}" type="slidenum">
              <a:rPr lang="fi-FI" altLang="fi-FI"/>
              <a:pPr>
                <a:defRPr/>
              </a:pPr>
              <a:t>‹#›</a:t>
            </a:fld>
            <a:endParaRPr lang="fi-FI" altLang="fi-FI"/>
          </a:p>
        </p:txBody>
      </p:sp>
    </p:spTree>
    <p:extLst>
      <p:ext uri="{BB962C8B-B14F-4D97-AF65-F5344CB8AC3E}">
        <p14:creationId xmlns:p14="http://schemas.microsoft.com/office/powerpoint/2010/main" val="247203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5700713" y="1006475"/>
            <a:ext cx="1700212" cy="90519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00075" y="1006475"/>
            <a:ext cx="4948238" cy="90519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30397A17-4290-44D7-82F1-9793BD4A2828}" type="slidenum">
              <a:rPr lang="fi-FI" altLang="fi-FI"/>
              <a:pPr>
                <a:defRPr/>
              </a:pPr>
              <a:t>‹#›</a:t>
            </a:fld>
            <a:endParaRPr lang="fi-FI" altLang="fi-FI"/>
          </a:p>
        </p:txBody>
      </p:sp>
    </p:spTree>
    <p:extLst>
      <p:ext uri="{BB962C8B-B14F-4D97-AF65-F5344CB8AC3E}">
        <p14:creationId xmlns:p14="http://schemas.microsoft.com/office/powerpoint/2010/main" val="35857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764965F2-E68D-496A-87D3-0DA4F40592A9}" type="slidenum">
              <a:rPr lang="fi-FI" altLang="fi-FI"/>
              <a:pPr>
                <a:defRPr/>
              </a:pPr>
              <a:t>‹#›</a:t>
            </a:fld>
            <a:endParaRPr lang="fi-FI" altLang="fi-FI"/>
          </a:p>
        </p:txBody>
      </p:sp>
    </p:spTree>
    <p:extLst>
      <p:ext uri="{BB962C8B-B14F-4D97-AF65-F5344CB8AC3E}">
        <p14:creationId xmlns:p14="http://schemas.microsoft.com/office/powerpoint/2010/main" val="214137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31825" y="7270750"/>
            <a:ext cx="6800850" cy="2247900"/>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631825" y="4795838"/>
            <a:ext cx="6800850" cy="24749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6218546A-0E1B-423C-B387-773392DB9FDC}" type="slidenum">
              <a:rPr lang="fi-FI" altLang="fi-FI"/>
              <a:pPr>
                <a:defRPr/>
              </a:pPr>
              <a:t>‹#›</a:t>
            </a:fld>
            <a:endParaRPr lang="fi-FI" altLang="fi-FI"/>
          </a:p>
        </p:txBody>
      </p:sp>
    </p:spTree>
    <p:extLst>
      <p:ext uri="{BB962C8B-B14F-4D97-AF65-F5344CB8AC3E}">
        <p14:creationId xmlns:p14="http://schemas.microsoft.com/office/powerpoint/2010/main" val="351664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0075"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076700"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B02385D2-E8F9-43B5-B131-0DF257CCC934}" type="slidenum">
              <a:rPr lang="fi-FI" altLang="fi-FI"/>
              <a:pPr>
                <a:defRPr/>
              </a:pPr>
              <a:t>‹#›</a:t>
            </a:fld>
            <a:endParaRPr lang="fi-FI" altLang="fi-FI"/>
          </a:p>
        </p:txBody>
      </p:sp>
    </p:spTree>
    <p:extLst>
      <p:ext uri="{BB962C8B-B14F-4D97-AF65-F5344CB8AC3E}">
        <p14:creationId xmlns:p14="http://schemas.microsoft.com/office/powerpoint/2010/main" val="365192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00050" y="452438"/>
            <a:ext cx="7200900" cy="188595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00050" y="2533650"/>
            <a:ext cx="3535363"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00050" y="3589338"/>
            <a:ext cx="3535363"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064000" y="2533650"/>
            <a:ext cx="3536950"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064000" y="3589338"/>
            <a:ext cx="3536950"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F46A24C3-E1A3-4031-AD0A-47FF41F08D45}" type="slidenum">
              <a:rPr lang="fi-FI" altLang="fi-FI"/>
              <a:pPr>
                <a:defRPr/>
              </a:pPr>
              <a:t>‹#›</a:t>
            </a:fld>
            <a:endParaRPr lang="fi-FI" altLang="fi-FI"/>
          </a:p>
        </p:txBody>
      </p:sp>
    </p:spTree>
    <p:extLst>
      <p:ext uri="{BB962C8B-B14F-4D97-AF65-F5344CB8AC3E}">
        <p14:creationId xmlns:p14="http://schemas.microsoft.com/office/powerpoint/2010/main" val="253512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5803FEEF-F25C-4179-A9DE-62AF3E895656}" type="slidenum">
              <a:rPr lang="fi-FI" altLang="fi-FI"/>
              <a:pPr>
                <a:defRPr/>
              </a:pPr>
              <a:t>‹#›</a:t>
            </a:fld>
            <a:endParaRPr lang="fi-FI" altLang="fi-FI"/>
          </a:p>
        </p:txBody>
      </p:sp>
    </p:spTree>
    <p:extLst>
      <p:ext uri="{BB962C8B-B14F-4D97-AF65-F5344CB8AC3E}">
        <p14:creationId xmlns:p14="http://schemas.microsoft.com/office/powerpoint/2010/main" val="395094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80BE0D72-56F8-441E-8F37-20018BFC6F6E}" type="slidenum">
              <a:rPr lang="fi-FI" altLang="fi-FI"/>
              <a:pPr>
                <a:defRPr/>
              </a:pPr>
              <a:t>‹#›</a:t>
            </a:fld>
            <a:endParaRPr lang="fi-FI" altLang="fi-FI"/>
          </a:p>
        </p:txBody>
      </p:sp>
    </p:spTree>
    <p:extLst>
      <p:ext uri="{BB962C8B-B14F-4D97-AF65-F5344CB8AC3E}">
        <p14:creationId xmlns:p14="http://schemas.microsoft.com/office/powerpoint/2010/main" val="236441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00050" y="450850"/>
            <a:ext cx="2632075" cy="191770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128963" y="450850"/>
            <a:ext cx="4471987" cy="9656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00050" y="2368550"/>
            <a:ext cx="2632075" cy="7739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1BE588EA-D67C-4B0B-A09A-9B582C64BA7A}" type="slidenum">
              <a:rPr lang="fi-FI" altLang="fi-FI"/>
              <a:pPr>
                <a:defRPr/>
              </a:pPr>
              <a:t>‹#›</a:t>
            </a:fld>
            <a:endParaRPr lang="fi-FI" altLang="fi-FI"/>
          </a:p>
        </p:txBody>
      </p:sp>
    </p:spTree>
    <p:extLst>
      <p:ext uri="{BB962C8B-B14F-4D97-AF65-F5344CB8AC3E}">
        <p14:creationId xmlns:p14="http://schemas.microsoft.com/office/powerpoint/2010/main" val="228519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568450" y="7921625"/>
            <a:ext cx="4800600" cy="9350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568450" y="1011238"/>
            <a:ext cx="4800600" cy="6789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568450" y="8856663"/>
            <a:ext cx="4800600" cy="1327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74328350-C635-4ED6-B69A-1A7915274DAB}" type="slidenum">
              <a:rPr lang="fi-FI" altLang="fi-FI"/>
              <a:pPr>
                <a:defRPr/>
              </a:pPr>
              <a:t>‹#›</a:t>
            </a:fld>
            <a:endParaRPr lang="fi-FI" altLang="fi-FI"/>
          </a:p>
        </p:txBody>
      </p:sp>
    </p:spTree>
    <p:extLst>
      <p:ext uri="{BB962C8B-B14F-4D97-AF65-F5344CB8AC3E}">
        <p14:creationId xmlns:p14="http://schemas.microsoft.com/office/powerpoint/2010/main" val="76648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1006475"/>
            <a:ext cx="680085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0377" tIns="55189" rIns="110377" bIns="55189" numCol="1" anchor="ctr" anchorCtr="0" compatLnSpc="1">
            <a:prstTxWarp prst="textNoShape">
              <a:avLst/>
            </a:prstTxWarp>
          </a:bodyPr>
          <a:lstStyle/>
          <a:p>
            <a:pPr lvl="0"/>
            <a:r>
              <a:rPr lang="fi-FI" altLang="fi-FI"/>
              <a:t>Muokkaa otsikon perustyyliä napsauttamalla</a:t>
            </a:r>
          </a:p>
        </p:txBody>
      </p:sp>
      <p:sp>
        <p:nvSpPr>
          <p:cNvPr id="1027" name="Rectangle 3"/>
          <p:cNvSpPr>
            <a:spLocks noGrp="1" noChangeArrowheads="1"/>
          </p:cNvSpPr>
          <p:nvPr>
            <p:ph type="body" idx="1"/>
          </p:nvPr>
        </p:nvSpPr>
        <p:spPr bwMode="auto">
          <a:xfrm>
            <a:off x="600075" y="3268663"/>
            <a:ext cx="6800850" cy="678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0377" tIns="55189" rIns="110377" bIns="55189"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p:cNvSpPr>
            <a:spLocks noGrp="1" noChangeArrowheads="1"/>
          </p:cNvSpPr>
          <p:nvPr>
            <p:ph type="dt" sz="half" idx="2"/>
          </p:nvPr>
        </p:nvSpPr>
        <p:spPr bwMode="auto">
          <a:xfrm>
            <a:off x="600075" y="10309225"/>
            <a:ext cx="1666875"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defRPr sz="1700"/>
            </a:lvl1pPr>
          </a:lstStyle>
          <a:p>
            <a:pPr>
              <a:defRPr/>
            </a:pPr>
            <a:endParaRPr lang="fi-FI"/>
          </a:p>
        </p:txBody>
      </p:sp>
      <p:sp>
        <p:nvSpPr>
          <p:cNvPr id="1029" name="Rectangle 5"/>
          <p:cNvSpPr>
            <a:spLocks noGrp="1" noChangeArrowheads="1"/>
          </p:cNvSpPr>
          <p:nvPr>
            <p:ph type="ftr" sz="quarter" idx="3"/>
          </p:nvPr>
        </p:nvSpPr>
        <p:spPr bwMode="auto">
          <a:xfrm>
            <a:off x="2733675" y="10309225"/>
            <a:ext cx="2533650"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lgn="ctr">
              <a:defRPr sz="1700"/>
            </a:lvl1pPr>
          </a:lstStyle>
          <a:p>
            <a:pPr>
              <a:defRPr/>
            </a:pPr>
            <a:endParaRPr lang="fi-FI"/>
          </a:p>
        </p:txBody>
      </p:sp>
      <p:sp>
        <p:nvSpPr>
          <p:cNvPr id="1030" name="Rectangle 6"/>
          <p:cNvSpPr>
            <a:spLocks noGrp="1" noChangeArrowheads="1"/>
          </p:cNvSpPr>
          <p:nvPr>
            <p:ph type="sldNum" sz="quarter" idx="4"/>
          </p:nvPr>
        </p:nvSpPr>
        <p:spPr bwMode="auto">
          <a:xfrm>
            <a:off x="5734050" y="10309225"/>
            <a:ext cx="1666875"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lgn="r">
              <a:defRPr sz="1700" smtClean="0"/>
            </a:lvl1pPr>
          </a:lstStyle>
          <a:p>
            <a:pPr>
              <a:defRPr/>
            </a:pPr>
            <a:fld id="{BC195888-8195-45B9-A2F2-8AEF5EB3BCC4}"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eaLnBrk="0" fontAlgn="base" hangingPunct="0">
        <a:spcBef>
          <a:spcPct val="0"/>
        </a:spcBef>
        <a:spcAft>
          <a:spcPct val="0"/>
        </a:spcAft>
        <a:defRPr sz="5300">
          <a:solidFill>
            <a:schemeClr val="tx2"/>
          </a:solidFill>
          <a:latin typeface="Times New Roman" pitchFamily="18" charset="0"/>
        </a:defRPr>
      </a:lvl6pPr>
      <a:lvl7pPr marL="914400" algn="ctr" defTabSz="1103313" rtl="0" eaLnBrk="0" fontAlgn="base" hangingPunct="0">
        <a:spcBef>
          <a:spcPct val="0"/>
        </a:spcBef>
        <a:spcAft>
          <a:spcPct val="0"/>
        </a:spcAft>
        <a:defRPr sz="5300">
          <a:solidFill>
            <a:schemeClr val="tx2"/>
          </a:solidFill>
          <a:latin typeface="Times New Roman" pitchFamily="18" charset="0"/>
        </a:defRPr>
      </a:lvl7pPr>
      <a:lvl8pPr marL="1371600" algn="ctr" defTabSz="1103313" rtl="0" eaLnBrk="0" fontAlgn="base" hangingPunct="0">
        <a:spcBef>
          <a:spcPct val="0"/>
        </a:spcBef>
        <a:spcAft>
          <a:spcPct val="0"/>
        </a:spcAft>
        <a:defRPr sz="5300">
          <a:solidFill>
            <a:schemeClr val="tx2"/>
          </a:solidFill>
          <a:latin typeface="Times New Roman" pitchFamily="18" charset="0"/>
        </a:defRPr>
      </a:lvl8pPr>
      <a:lvl9pPr marL="1828800" algn="ctr" defTabSz="1103313" rtl="0" eaLnBrk="0" fontAlgn="base" hangingPunct="0">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eaLnBrk="0" fontAlgn="base" hangingPunct="0">
        <a:spcBef>
          <a:spcPct val="20000"/>
        </a:spcBef>
        <a:spcAft>
          <a:spcPct val="0"/>
        </a:spcAft>
        <a:buChar char="»"/>
        <a:defRPr sz="2400">
          <a:solidFill>
            <a:schemeClr val="tx1"/>
          </a:solidFill>
          <a:latin typeface="+mn-lt"/>
        </a:defRPr>
      </a:lvl6pPr>
      <a:lvl7pPr marL="3397250" indent="-274638" algn="l" defTabSz="1103313" rtl="0" eaLnBrk="0" fontAlgn="base" hangingPunct="0">
        <a:spcBef>
          <a:spcPct val="20000"/>
        </a:spcBef>
        <a:spcAft>
          <a:spcPct val="0"/>
        </a:spcAft>
        <a:buChar char="»"/>
        <a:defRPr sz="2400">
          <a:solidFill>
            <a:schemeClr val="tx1"/>
          </a:solidFill>
          <a:latin typeface="+mn-lt"/>
        </a:defRPr>
      </a:lvl7pPr>
      <a:lvl8pPr marL="3854450" indent="-274638" algn="l" defTabSz="1103313" rtl="0" eaLnBrk="0" fontAlgn="base" hangingPunct="0">
        <a:spcBef>
          <a:spcPct val="20000"/>
        </a:spcBef>
        <a:spcAft>
          <a:spcPct val="0"/>
        </a:spcAft>
        <a:buChar char="»"/>
        <a:defRPr sz="2400">
          <a:solidFill>
            <a:schemeClr val="tx1"/>
          </a:solidFill>
          <a:latin typeface="+mn-lt"/>
        </a:defRPr>
      </a:lvl8pPr>
      <a:lvl9pPr marL="4311650" indent="-274638" algn="l" defTabSz="1103313" rtl="0" eaLnBrk="0" fontAlgn="base" hangingPunct="0">
        <a:spcBef>
          <a:spcPct val="20000"/>
        </a:spcBef>
        <a:spcAft>
          <a:spcPct val="0"/>
        </a:spcAft>
        <a:buChar char="»"/>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erja.kovanen@kuurosokeat.fi"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29"/>
          <p:cNvSpPr txBox="1">
            <a:spLocks noChangeArrowheads="1"/>
          </p:cNvSpPr>
          <p:nvPr/>
        </p:nvSpPr>
        <p:spPr bwMode="auto">
          <a:xfrm>
            <a:off x="4102100" y="2957513"/>
            <a:ext cx="2222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0377" tIns="55189" rIns="110377" bIns="55189">
            <a:spAutoFit/>
          </a:bodyPr>
          <a:lstStyle>
            <a:lvl1pPr defTabSz="1103313">
              <a:spcBef>
                <a:spcPct val="20000"/>
              </a:spcBef>
              <a:buChar char="•"/>
              <a:defRPr sz="3900">
                <a:solidFill>
                  <a:schemeClr val="tx1"/>
                </a:solidFill>
                <a:latin typeface="Times New Roman" panose="02020603050405020304" pitchFamily="18" charset="0"/>
              </a:defRPr>
            </a:lvl1pPr>
            <a:lvl2pPr marL="742950" indent="-285750" defTabSz="1103313">
              <a:spcBef>
                <a:spcPct val="20000"/>
              </a:spcBef>
              <a:buChar char="–"/>
              <a:defRPr sz="3400">
                <a:solidFill>
                  <a:schemeClr val="tx1"/>
                </a:solidFill>
                <a:latin typeface="Times New Roman" panose="02020603050405020304" pitchFamily="18" charset="0"/>
              </a:defRPr>
            </a:lvl2pPr>
            <a:lvl3pPr marL="1143000" indent="-228600" defTabSz="1103313">
              <a:spcBef>
                <a:spcPct val="20000"/>
              </a:spcBef>
              <a:buChar char="•"/>
              <a:defRPr sz="2900">
                <a:solidFill>
                  <a:schemeClr val="tx1"/>
                </a:solidFill>
                <a:latin typeface="Times New Roman" panose="02020603050405020304" pitchFamily="18" charset="0"/>
              </a:defRPr>
            </a:lvl3pPr>
            <a:lvl4pPr marL="1600200" indent="-228600" defTabSz="1103313">
              <a:spcBef>
                <a:spcPct val="20000"/>
              </a:spcBef>
              <a:buChar char="–"/>
              <a:defRPr sz="2400">
                <a:solidFill>
                  <a:schemeClr val="tx1"/>
                </a:solidFill>
                <a:latin typeface="Times New Roman" panose="02020603050405020304" pitchFamily="18" charset="0"/>
              </a:defRPr>
            </a:lvl4pPr>
            <a:lvl5pPr marL="2057400" indent="-228600" defTabSz="1103313">
              <a:spcBef>
                <a:spcPct val="20000"/>
              </a:spcBef>
              <a:buChar char="»"/>
              <a:defRPr sz="2400">
                <a:solidFill>
                  <a:schemeClr val="tx1"/>
                </a:solidFill>
                <a:latin typeface="Times New Roman" panose="02020603050405020304" pitchFamily="18" charset="0"/>
              </a:defRPr>
            </a:lvl5pPr>
            <a:lvl6pPr marL="2514600" indent="-228600" defTabSz="110331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331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331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33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endParaRPr lang="fi-FI" altLang="fi-FI" sz="2900"/>
          </a:p>
        </p:txBody>
      </p:sp>
      <p:sp>
        <p:nvSpPr>
          <p:cNvPr id="4099" name="Rectangle 1042"/>
          <p:cNvSpPr>
            <a:spLocks noChangeArrowheads="1"/>
          </p:cNvSpPr>
          <p:nvPr/>
        </p:nvSpPr>
        <p:spPr bwMode="auto">
          <a:xfrm>
            <a:off x="-762000" y="0"/>
            <a:ext cx="1143000" cy="11315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i-FI" altLang="fi-FI"/>
          </a:p>
        </p:txBody>
      </p:sp>
      <p:sp>
        <p:nvSpPr>
          <p:cNvPr id="4100" name="Text Box 1047"/>
          <p:cNvSpPr txBox="1">
            <a:spLocks noChangeArrowheads="1"/>
          </p:cNvSpPr>
          <p:nvPr/>
        </p:nvSpPr>
        <p:spPr bwMode="auto">
          <a:xfrm>
            <a:off x="1552575" y="1336675"/>
            <a:ext cx="6048375" cy="8386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i-FI" altLang="fi-FI" sz="1100" b="1" dirty="0">
                <a:latin typeface="Arial" panose="020B0604020202020204" pitchFamily="34" charset="0"/>
                <a:cs typeface="Arial" panose="020B0604020202020204" pitchFamily="34" charset="0"/>
              </a:rPr>
              <a:t>Suomen Kuurosokeat ry:n kuntoutumis- ja asumispalvelut tuottavat kuurosokeille ja kuuroille suunnattua asiakaslähtöistä palveluasumista Tampereen Hervannassa, Kuurosokeiden Toimintakeskuksessa. Asumaan muuttamisen edellytyksenä on kotikunnalta saatu palveluasumis- tai asumispalvelupäätös. Palveluasumisen asiakkaiden käytössä on 12 rivitaloasuntoa, 15 kerrostaloasuntoa ja 10 vakituiseen asumiseen tarkoitettua ryhmäkotipaikkaa. Palveluasuntohakemus osoitetaan Suomen Kuurosokeat ry:lle. </a:t>
            </a:r>
          </a:p>
          <a:p>
            <a:endParaRPr lang="fi-FI" altLang="fi-FI" sz="1100" dirty="0">
              <a:latin typeface="Arial" panose="020B0604020202020204" pitchFamily="34" charset="0"/>
              <a:cs typeface="Arial" panose="020B0604020202020204" pitchFamily="34" charset="0"/>
            </a:endParaRPr>
          </a:p>
          <a:p>
            <a:r>
              <a:rPr lang="fi-FI" altLang="fi-FI" sz="1100" b="1" dirty="0">
                <a:latin typeface="Arial" panose="020B0604020202020204" pitchFamily="34" charset="0"/>
                <a:cs typeface="Arial" panose="020B0604020202020204" pitchFamily="34" charset="0"/>
              </a:rPr>
              <a:t>Asiakkaat</a:t>
            </a:r>
          </a:p>
          <a:p>
            <a:r>
              <a:rPr lang="fi-FI" altLang="fi-FI" sz="1100" dirty="0">
                <a:latin typeface="Arial" panose="020B0604020202020204" pitchFamily="34" charset="0"/>
                <a:cs typeface="Arial" panose="020B0604020202020204" pitchFamily="34" charset="0"/>
              </a:rPr>
              <a:t>Palveluasumispäätösten perusteella tuotettavat asumispalvelut on suunnattu täysi-ikäisille kuurosokeille ja kuuroille henkilöille. Asiakkailla on useimmiten tavanomaisten palvelu-asumiseen liittyvien tarpeiden lisäksi kommunikaatioon, liikkumiseen, ympäristöorientaatioon ja tiedonsaantiin liittyviä erityisiä tuen ja avun tarpeita. He käyttävät puhuttua tai viitottua kieltä niiden eri muodoissa. Palveluasuminen on mahdollista myös muille palvelujen erityispiirteistä ja aistivammaisuuden huomioivasta asuin- ja toimintaympäristöstä hyötyville asiakkaille. Samassa taloudessa elävät omaiset voivat muuttaa asiakkaan mukana. </a:t>
            </a:r>
          </a:p>
          <a:p>
            <a:endParaRPr lang="fi-FI" altLang="fi-FI" sz="1100" dirty="0">
              <a:latin typeface="Arial" panose="020B0604020202020204" pitchFamily="34" charset="0"/>
              <a:cs typeface="Arial" panose="020B0604020202020204" pitchFamily="34" charset="0"/>
            </a:endParaRPr>
          </a:p>
          <a:p>
            <a:r>
              <a:rPr lang="fi-FI" altLang="fi-FI" sz="1100" b="1" dirty="0">
                <a:latin typeface="Arial" panose="020B0604020202020204" pitchFamily="34" charset="0"/>
                <a:cs typeface="Arial" panose="020B0604020202020204" pitchFamily="34" charset="0"/>
              </a:rPr>
              <a:t>Sisältö, toteutus ja välineet</a:t>
            </a:r>
          </a:p>
          <a:p>
            <a:r>
              <a:rPr lang="fi-FI" sz="1100" dirty="0">
                <a:latin typeface="Arial" panose="020B0604020202020204" pitchFamily="34" charset="0"/>
                <a:cs typeface="Arial" panose="020B0604020202020204" pitchFamily="34" charset="0"/>
              </a:rPr>
              <a:t>Palveluasumisen käytännön toteutuksesta vastaa asumisen palveluja suunnitteleva, </a:t>
            </a:r>
            <a:r>
              <a:rPr lang="fi-FI" sz="1100" dirty="0" err="1">
                <a:latin typeface="Arial" panose="020B0604020202020204" pitchFamily="34" charset="0"/>
                <a:cs typeface="Arial" panose="020B0604020202020204" pitchFamily="34" charset="0"/>
              </a:rPr>
              <a:t>koordi-noiva</a:t>
            </a:r>
            <a:r>
              <a:rPr lang="fi-FI" sz="1100" dirty="0">
                <a:latin typeface="Arial" panose="020B0604020202020204" pitchFamily="34" charset="0"/>
                <a:cs typeface="Arial" panose="020B0604020202020204" pitchFamily="34" charset="0"/>
              </a:rPr>
              <a:t> ja kehittävä moniammatillinen työryhmä. Palveluasumistuotteet ovat kolmeosaisia. Ne muodostuvat asiakkaiden hoidosta ja huolenpidosta, terveyden ja toimintakyvyn tukemisesta sekä seurannasta, ja asiakkaiden psykososiaalisesta ja toiminnallisesta tuesta. Hoitotyöstä vastaa kaksi hoidosta ja huolenpidosta vastaavaa palveluesimiestä. Yksikössä on myös palveluohjaaja, joka vastaa asiakkaiden sosiaaliturvaan, taloudenhoitoon ja palveluohjaukseen liittyvistä asioista. Asiakkaalla on omahoitaja, joka tukee häntä  kokonaisvaltaisesti ja toimii hänen yhteyshenkilönään arjen asioissa. </a:t>
            </a:r>
            <a:r>
              <a:rPr lang="fi-FI" altLang="fi-FI" sz="1100" dirty="0">
                <a:latin typeface="Arial" panose="020B0604020202020204" pitchFamily="34" charset="0"/>
                <a:cs typeface="Arial" panose="020B0604020202020204" pitchFamily="34" charset="0"/>
              </a:rPr>
              <a:t>Palveluja toteutetaan yksilöllisten palvelu- ja hoito-suunnitelmien mukaan. Ne laaditaan ja päivitetään asiakkaan omien toiveiden, verkosto-palaverien ja RAI-arviointien perusteella. Tarvittaessa käytämme RAI:n lisäksi myös muita toimintakykymittareita ja arviointimenetelmiä asiakkaan toimintakyvyn seuraamiseen.</a:t>
            </a:r>
          </a:p>
          <a:p>
            <a:endParaRPr lang="fi-FI" altLang="fi-FI" sz="1100" dirty="0">
              <a:latin typeface="Arial" panose="020B0604020202020204" pitchFamily="34" charset="0"/>
              <a:cs typeface="Arial" panose="020B0604020202020204" pitchFamily="34" charset="0"/>
            </a:endParaRPr>
          </a:p>
          <a:p>
            <a:r>
              <a:rPr lang="fi-FI" altLang="fi-FI" sz="1100" dirty="0">
                <a:latin typeface="Arial" panose="020B0604020202020204" pitchFamily="34" charset="0"/>
                <a:cs typeface="Arial" panose="020B0604020202020204" pitchFamily="34" charset="0"/>
              </a:rPr>
              <a:t>Palveluasuminen on kodinomaista ja aktiiviseen arkeen kannustavaa. Ammattitaitoiset ateria- ja siivouspalvelumme vastaavat palveluasumisen tukitoimintona asiakkaiden ravitsemuksesta ja asuntojen puhtaudesta. Asuinympäristön ja asuntojen suunnittelussa on huomioitu aisti-vammaisten asiakkaiden valaistukseen, akustiikkaan, turvalliseen asumiseen ja liikkumiseen liittyvät tarpeet. Lisäksi arjen sujumista helpotetaan </a:t>
            </a:r>
            <a:r>
              <a:rPr lang="fi-FI" altLang="fi-FI" sz="1100">
                <a:latin typeface="Arial" panose="020B0604020202020204" pitchFamily="34" charset="0"/>
                <a:cs typeface="Arial" panose="020B0604020202020204" pitchFamily="34" charset="0"/>
              </a:rPr>
              <a:t>toimimalla aistivammaisten </a:t>
            </a:r>
            <a:r>
              <a:rPr lang="fi-FI" altLang="fi-FI" sz="1100" dirty="0">
                <a:latin typeface="Arial" panose="020B0604020202020204" pitchFamily="34" charset="0"/>
                <a:cs typeface="Arial" panose="020B0604020202020204" pitchFamily="34" charset="0"/>
              </a:rPr>
              <a:t>asiakkaiden tapa- ja toimintakulttuurin mukaisesti. Asiakastaitojen opiskelu on olennainen osa henkilöstö-koulutustamme. Henkilöstömme on kommunikaatio- ja opastustaitoista.</a:t>
            </a:r>
          </a:p>
          <a:p>
            <a:endParaRPr lang="fi-FI" altLang="fi-FI" sz="1100" dirty="0">
              <a:latin typeface="Arial" panose="020B0604020202020204" pitchFamily="34" charset="0"/>
              <a:cs typeface="Arial" panose="020B0604020202020204" pitchFamily="34" charset="0"/>
            </a:endParaRPr>
          </a:p>
          <a:p>
            <a:r>
              <a:rPr lang="fi-FI" altLang="fi-FI" sz="1100" b="1" dirty="0">
                <a:latin typeface="Arial" panose="020B0604020202020204" pitchFamily="34" charset="0"/>
                <a:cs typeface="Arial" panose="020B0604020202020204" pitchFamily="34" charset="0"/>
              </a:rPr>
              <a:t>Kustannukset</a:t>
            </a:r>
          </a:p>
          <a:p>
            <a:r>
              <a:rPr lang="fi-FI" altLang="fi-FI" sz="1100" dirty="0">
                <a:latin typeface="Arial" panose="020B0604020202020204" pitchFamily="34" charset="0"/>
                <a:cs typeface="Arial" panose="020B0604020202020204" pitchFamily="34" charset="0"/>
              </a:rPr>
              <a:t>Asiakas maksaa palveluasunnon vuokran, veden, sähkön ja muut tavanomaisesta asumisesta aiheutuvat kustannukset. Palveluntuottaja kattaa asumispalvelujen tuottamisesta aiheutuvat kustannukset kunnilta saamillaan palvelumaksuilla.   </a:t>
            </a:r>
          </a:p>
          <a:p>
            <a:r>
              <a:rPr lang="fi-FI" altLang="fi-FI" sz="1100" dirty="0">
                <a:latin typeface="Arial" panose="020B0604020202020204" pitchFamily="34" charset="0"/>
                <a:cs typeface="Arial" panose="020B0604020202020204" pitchFamily="34" charset="0"/>
              </a:rPr>
              <a:t> </a:t>
            </a:r>
          </a:p>
          <a:p>
            <a:r>
              <a:rPr lang="fi-FI" altLang="fi-FI" sz="1100" b="1" dirty="0">
                <a:latin typeface="Arial" panose="020B0604020202020204" pitchFamily="34" charset="0"/>
                <a:cs typeface="Arial" panose="020B0604020202020204" pitchFamily="34" charset="0"/>
              </a:rPr>
              <a:t>Lisätietoja </a:t>
            </a:r>
          </a:p>
          <a:p>
            <a:pPr fontAlgn="b"/>
            <a:r>
              <a:rPr lang="fi-FI" altLang="fi-FI" sz="1100" dirty="0">
                <a:latin typeface="Arial" panose="020B0604020202020204" pitchFamily="34" charset="0"/>
                <a:cs typeface="Arial" panose="020B0604020202020204" pitchFamily="34" charset="0"/>
              </a:rPr>
              <a:t>Kuntoutumis- ja asumispalvelujohtaja Risto Hoikkanen 040 5661 371</a:t>
            </a:r>
          </a:p>
          <a:p>
            <a:r>
              <a:rPr lang="fi-FI" altLang="fi-FI" sz="1100" dirty="0">
                <a:solidFill>
                  <a:schemeClr val="tx2"/>
                </a:solidFill>
                <a:latin typeface="Arial" panose="020B0604020202020204" pitchFamily="34" charset="0"/>
                <a:cs typeface="Arial" panose="020B0604020202020204" pitchFamily="34" charset="0"/>
              </a:rPr>
              <a:t>risto.hoikkanen@kuurosokeat.fi</a:t>
            </a:r>
          </a:p>
          <a:p>
            <a:r>
              <a:rPr lang="fi-FI" altLang="fi-FI" sz="1100" dirty="0">
                <a:solidFill>
                  <a:schemeClr val="tx2"/>
                </a:solidFill>
                <a:latin typeface="Arial" panose="020B0604020202020204" pitchFamily="34" charset="0"/>
                <a:cs typeface="Arial" panose="020B0604020202020204" pitchFamily="34" charset="0"/>
              </a:rPr>
              <a:t>Palveluohjaaja Heli Virintie 040 8358 389.</a:t>
            </a:r>
          </a:p>
          <a:p>
            <a:r>
              <a:rPr lang="fi-FI" altLang="fi-FI" sz="1100" dirty="0">
                <a:solidFill>
                  <a:schemeClr val="tx2"/>
                </a:solidFill>
                <a:latin typeface="Arial" panose="020B0604020202020204" pitchFamily="34" charset="0"/>
                <a:cs typeface="Arial" panose="020B0604020202020204" pitchFamily="34" charset="0"/>
              </a:rPr>
              <a:t>heli.virintie@kuurosokeat.fi</a:t>
            </a:r>
            <a:endParaRPr lang="fi-FI" altLang="fi-FI" sz="1100" dirty="0">
              <a:solidFill>
                <a:schemeClr val="tx2"/>
              </a:solidFill>
              <a:latin typeface="Arial" panose="020B0604020202020204" pitchFamily="34" charset="0"/>
              <a:cs typeface="Arial" panose="020B0604020202020204" pitchFamily="34" charset="0"/>
              <a:hlinkClick r:id="rId2"/>
            </a:endParaRPr>
          </a:p>
          <a:p>
            <a:endParaRPr lang="fi-FI" altLang="fi-FI" sz="1100" dirty="0">
              <a:latin typeface="Arial" panose="020B0604020202020204" pitchFamily="34" charset="0"/>
              <a:cs typeface="Arial" panose="020B0604020202020204" pitchFamily="34" charset="0"/>
            </a:endParaRPr>
          </a:p>
        </p:txBody>
      </p:sp>
      <p:sp>
        <p:nvSpPr>
          <p:cNvPr id="4101" name="Line 1051"/>
          <p:cNvSpPr>
            <a:spLocks noChangeShapeType="1"/>
          </p:cNvSpPr>
          <p:nvPr/>
        </p:nvSpPr>
        <p:spPr bwMode="auto">
          <a:xfrm>
            <a:off x="1624013" y="9906322"/>
            <a:ext cx="5688012" cy="0"/>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2054" name="Vuokaaviosymboli: Käsinsyöttö 12"/>
          <p:cNvSpPr>
            <a:spLocks noChangeArrowheads="1"/>
          </p:cNvSpPr>
          <p:nvPr/>
        </p:nvSpPr>
        <p:spPr bwMode="auto">
          <a:xfrm>
            <a:off x="1624013" y="403970"/>
            <a:ext cx="5184775" cy="863600"/>
          </a:xfrm>
          <a:prstGeom prst="snip1Rect">
            <a:avLst/>
          </a:prstGeom>
          <a:solidFill>
            <a:srgbClr val="00B050"/>
          </a:solidFill>
          <a:ln w="9525" algn="ctr">
            <a:noFill/>
            <a:round/>
            <a:headEnd/>
            <a:tailEnd/>
          </a:ln>
        </p:spPr>
        <p:txBody>
          <a:bodyPr/>
          <a:lstStyle/>
          <a:p>
            <a:pPr algn="ctr">
              <a:defRPr/>
            </a:pPr>
            <a:r>
              <a:rPr lang="fi-FI" sz="4000" b="1" dirty="0">
                <a:solidFill>
                  <a:schemeClr val="bg1"/>
                </a:solidFill>
                <a:latin typeface="Arial" pitchFamily="34" charset="0"/>
                <a:cs typeface="Arial" pitchFamily="34" charset="0"/>
              </a:rPr>
              <a:t>Palveluasuminen</a:t>
            </a:r>
          </a:p>
        </p:txBody>
      </p:sp>
      <p:pic>
        <p:nvPicPr>
          <p:cNvPr id="2055" name="Kuva 14" descr="RAITA10.jpg"/>
          <p:cNvPicPr>
            <a:picLocks noChangeAspect="1"/>
          </p:cNvPicPr>
          <p:nvPr/>
        </p:nvPicPr>
        <p:blipFill>
          <a:blip r:embed="rId3" cstate="print">
            <a:duotone>
              <a:prstClr val="black"/>
              <a:srgbClr val="00B050">
                <a:tint val="45000"/>
                <a:satMod val="400000"/>
              </a:srgbClr>
            </a:duotone>
            <a:lum contrast="40000"/>
          </a:blip>
          <a:srcRect/>
          <a:stretch>
            <a:fillRect/>
          </a:stretch>
        </p:blipFill>
        <p:spPr bwMode="auto">
          <a:xfrm>
            <a:off x="544513" y="0"/>
            <a:ext cx="593725" cy="11315700"/>
          </a:xfrm>
          <a:prstGeom prst="rect">
            <a:avLst/>
          </a:prstGeom>
          <a:noFill/>
          <a:ln w="9525">
            <a:noFill/>
            <a:miter lim="800000"/>
            <a:headEnd/>
            <a:tailEnd/>
          </a:ln>
        </p:spPr>
      </p:pic>
      <p:pic>
        <p:nvPicPr>
          <p:cNvPr id="4104" name="Kuva 9" descr="kunt_asumis_tuotelogo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17006" y="9978330"/>
            <a:ext cx="29924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kstikehys 9"/>
          <p:cNvSpPr txBox="1">
            <a:spLocks noChangeArrowheads="1"/>
          </p:cNvSpPr>
          <p:nvPr/>
        </p:nvSpPr>
        <p:spPr bwMode="auto">
          <a:xfrm>
            <a:off x="5981246" y="9552668"/>
            <a:ext cx="15843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i-FI" altLang="fi-FI" sz="800" dirty="0">
                <a:latin typeface="Arial" panose="020B0604020202020204" pitchFamily="34" charset="0"/>
                <a:cs typeface="Arial" panose="020B0604020202020204" pitchFamily="34" charset="0"/>
              </a:rPr>
              <a:t>Esite </a:t>
            </a:r>
            <a:r>
              <a:rPr lang="fi-FI" altLang="fi-FI" sz="800">
                <a:latin typeface="Arial" panose="020B0604020202020204" pitchFamily="34" charset="0"/>
                <a:cs typeface="Arial" panose="020B0604020202020204" pitchFamily="34" charset="0"/>
              </a:rPr>
              <a:t>päivitetty 9.11.2017 MK </a:t>
            </a:r>
            <a:endParaRPr lang="fi-FI" altLang="fi-FI" sz="8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Liiton esittelykalvot pohja pysty">
  <a:themeElements>
    <a:clrScheme name="Liiton esittelykalvot pohja pyst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iiton esittelykalvot pohja pyst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iiton esittelykalvot pohja pyst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iiton esittelykalvot pohja pyst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iton esittelykalvot pohja pyst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iton esittelykalvot pohja pyst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iton esittelykalvot pohja pyst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iton esittelykalvot pohja pyst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iton esittelykalvot pohja pyst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\\posti1\extra\Mallit\Esitykset\Liiton esittelykalvot pohja pysty.pot</Template>
  <TotalTime>4654</TotalTime>
  <Words>341</Words>
  <Application>Microsoft Office PowerPoint</Application>
  <PresentationFormat>Mukautettu</PresentationFormat>
  <Paragraphs>20</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Times New Roman</vt:lpstr>
      <vt:lpstr>Liiton esittelykalvot pohja pysty</vt:lpstr>
      <vt:lpstr>PowerPoint-esitys</vt:lpstr>
    </vt:vector>
  </TitlesOfParts>
  <Company>Allergia- ja Astmaliitto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Camilla Vihtilä</dc:creator>
  <cp:lastModifiedBy>Heidi Häyrynen</cp:lastModifiedBy>
  <cp:revision>111</cp:revision>
  <cp:lastPrinted>2017-03-16T14:51:22Z</cp:lastPrinted>
  <dcterms:created xsi:type="dcterms:W3CDTF">2005-01-14T08:23:16Z</dcterms:created>
  <dcterms:modified xsi:type="dcterms:W3CDTF">2019-06-24T11:19:45Z</dcterms:modified>
</cp:coreProperties>
</file>