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8001000" cy="11315700"/>
  <p:notesSz cx="6808788" cy="9940925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4">
          <p15:clr>
            <a:srgbClr val="A4A3A4"/>
          </p15:clr>
        </p15:guide>
        <p15:guide id="2" pos="2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CC00"/>
    <a:srgbClr val="60A1D7"/>
    <a:srgbClr val="F89A45"/>
    <a:srgbClr val="00A59A"/>
    <a:srgbClr val="B892C3"/>
    <a:srgbClr val="66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970" y="-504"/>
      </p:cViewPr>
      <p:guideLst>
        <p:guide orient="horz" pos="3564"/>
        <p:guide pos="2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29959" cy="4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86" y="0"/>
            <a:ext cx="2929959" cy="4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53546"/>
            <a:ext cx="2929959" cy="4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86" y="9453546"/>
            <a:ext cx="2929959" cy="46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B0388DC-4878-434C-8F23-14DE4B9C6CB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0796" cy="4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995" y="1"/>
            <a:ext cx="2950795" cy="4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7563" y="746125"/>
            <a:ext cx="26352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199" y="4720381"/>
            <a:ext cx="4994394" cy="447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558"/>
            <a:ext cx="2950796" cy="4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995" y="9445558"/>
            <a:ext cx="2950795" cy="4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2" tIns="46012" rIns="92022" bIns="4601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E26F0D-60DD-457B-ABF8-66C586F80C9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00075" y="3514725"/>
            <a:ext cx="6800850" cy="24257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00150" y="6411913"/>
            <a:ext cx="5600700" cy="28924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B2D8-7AA0-4891-9A3A-139F95B8407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5386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5A833-2A2E-4330-A2C2-92B88D51D61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7203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700713" y="1006475"/>
            <a:ext cx="1700212" cy="90519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0075" y="1006475"/>
            <a:ext cx="4948238" cy="90519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7A17-4290-44D7-82F1-9793BD4A282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85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965F2-E68D-496A-87D3-0DA4F40592A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4137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1825" y="7270750"/>
            <a:ext cx="6800850" cy="2247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1825" y="4795838"/>
            <a:ext cx="6800850" cy="24749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8546A-0E1B-423C-B387-773392DB9FD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1664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0075" y="3268663"/>
            <a:ext cx="3324225" cy="678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076700" y="3268663"/>
            <a:ext cx="3324225" cy="6789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385D2-E8F9-43B5-B131-0DF257CCC93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5192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0050" y="452438"/>
            <a:ext cx="7200900" cy="188595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00050" y="2533650"/>
            <a:ext cx="3535363" cy="1055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00050" y="3589338"/>
            <a:ext cx="3535363" cy="651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064000" y="2533650"/>
            <a:ext cx="3536950" cy="1055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064000" y="3589338"/>
            <a:ext cx="3536950" cy="651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4C3-E1A3-4031-AD0A-47FF41F08D4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3512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3FEEF-F25C-4179-A9DE-62AF3E89565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094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E0D72-56F8-441E-8F37-20018BFC6F6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6441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00050" y="450850"/>
            <a:ext cx="2632075" cy="1917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28963" y="450850"/>
            <a:ext cx="4471987" cy="965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00050" y="2368550"/>
            <a:ext cx="2632075" cy="7739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88EA-D67C-4B0B-A09A-9B582C64BA7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8519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68450" y="7921625"/>
            <a:ext cx="4800600" cy="9350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68450" y="1011238"/>
            <a:ext cx="4800600" cy="6789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568450" y="8856663"/>
            <a:ext cx="4800600" cy="1327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28350-C635-4ED6-B69A-1A7915274DA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6648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1006475"/>
            <a:ext cx="68008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0377" tIns="55189" rIns="110377" bIns="551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3268663"/>
            <a:ext cx="6800850" cy="678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0075" y="10309225"/>
            <a:ext cx="16668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33675" y="10309225"/>
            <a:ext cx="25336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>
            <a:lvl1pPr algn="ctr">
              <a:defRPr sz="17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34050" y="10309225"/>
            <a:ext cx="16668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0377" tIns="55189" rIns="110377" bIns="55189" numCol="1" anchor="t" anchorCtr="0" compatLnSpc="1">
            <a:prstTxWarp prst="textNoShape">
              <a:avLst/>
            </a:prstTxWarp>
          </a:bodyPr>
          <a:lstStyle>
            <a:lvl1pPr algn="r">
              <a:defRPr sz="1700" smtClean="0"/>
            </a:lvl1pPr>
          </a:lstStyle>
          <a:p>
            <a:pPr>
              <a:defRPr/>
            </a:pPr>
            <a:fld id="{BC195888-8195-45B9-A2F2-8AEF5EB3BCC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2pPr>
      <a:lvl3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3pPr>
      <a:lvl4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4pPr>
      <a:lvl5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5pPr>
      <a:lvl6pPr marL="4572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6pPr>
      <a:lvl7pPr marL="9144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7pPr>
      <a:lvl8pPr marL="13716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8pPr>
      <a:lvl9pPr marL="18288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pitchFamily="18" charset="0"/>
        </a:defRPr>
      </a:lvl9pPr>
    </p:titleStyle>
    <p:bodyStyle>
      <a:lvl1pPr marL="414338" indent="-414338" algn="l" defTabSz="1103313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  <a:ea typeface="+mn-ea"/>
          <a:cs typeface="+mn-cs"/>
        </a:defRPr>
      </a:lvl1pPr>
      <a:lvl2pPr marL="896938" indent="-344488" algn="l" defTabSz="1103313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79538" indent="-276225" algn="l" defTabSz="1103313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31988" indent="-276225" algn="l" defTabSz="1103313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828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9400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3972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8544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43116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nja.ahonen@kuurosokeat.fi" TargetMode="External"/><Relationship Id="rId2" Type="http://schemas.openxmlformats.org/officeDocument/2006/relationships/hyperlink" Target="mailto:heli.virintie@kuurosokeat.fi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4102100" y="2957513"/>
            <a:ext cx="2222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0377" tIns="55189" rIns="110377" bIns="55189">
            <a:spAutoFit/>
          </a:bodyPr>
          <a:lstStyle>
            <a:lvl1pPr defTabSz="1103313">
              <a:spcBef>
                <a:spcPct val="20000"/>
              </a:spcBef>
              <a:buChar char="•"/>
              <a:defRPr sz="3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3313">
              <a:spcBef>
                <a:spcPct val="20000"/>
              </a:spcBef>
              <a:buChar char="–"/>
              <a:defRPr sz="3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3313"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33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3313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3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3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3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3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i-FI" altLang="fi-FI" sz="2900"/>
          </a:p>
        </p:txBody>
      </p:sp>
      <p:sp>
        <p:nvSpPr>
          <p:cNvPr id="4099" name="Rectangle 1042"/>
          <p:cNvSpPr>
            <a:spLocks noChangeArrowheads="1"/>
          </p:cNvSpPr>
          <p:nvPr/>
        </p:nvSpPr>
        <p:spPr bwMode="auto">
          <a:xfrm>
            <a:off x="-762000" y="0"/>
            <a:ext cx="1143000" cy="11315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fi-FI" altLang="fi-FI"/>
          </a:p>
        </p:txBody>
      </p:sp>
      <p:sp>
        <p:nvSpPr>
          <p:cNvPr id="4100" name="Text Box 1047"/>
          <p:cNvSpPr txBox="1">
            <a:spLocks noChangeArrowheads="1"/>
          </p:cNvSpPr>
          <p:nvPr/>
        </p:nvSpPr>
        <p:spPr bwMode="auto">
          <a:xfrm>
            <a:off x="1301751" y="1481387"/>
            <a:ext cx="5824536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fi-FI" sz="11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1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1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Ryhmäkoti </a:t>
            </a:r>
            <a:r>
              <a:rPr lang="fi-FI" sz="1100" dirty="0" err="1">
                <a:latin typeface="Arial" panose="020B0604020202020204" pitchFamily="34" charset="0"/>
                <a:cs typeface="Arial" panose="020B0604020202020204" pitchFamily="34" charset="0"/>
              </a:rPr>
              <a:t>Leijon</a:t>
            </a:r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-tupa tarjoaa ympärivuorokautista tehostettua ryhmämuotoista palveluasumista. </a:t>
            </a: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Asiakkaat ja palvelu</a:t>
            </a: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Asiakkaillamme on kommunikaatioon, liikkumiseen, muistamiseen ja tiedonsaantiin liittyviä erityisiä tuen ja avun tarpeita. He voivat käyttää puhuttua ja/tai viitottua kieltä niiden eri muodoissa</a:t>
            </a:r>
          </a:p>
          <a:p>
            <a:endParaRPr lang="fi-FI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Ryhmäkodin palvelut on suunnattu arjessa paljon tukea tarvitseville kuuroille, kuulo- ja/tai näkövammaisille ikääntyville tai muuten palveluista hyötyville henkilöille. Palvelut </a:t>
            </a:r>
            <a:r>
              <a:rPr lang="fi-FI" sz="1050" dirty="0">
                <a:latin typeface="Arial" panose="020B0604020202020204" pitchFamily="34" charset="0"/>
                <a:cs typeface="Arial" panose="020B0604020202020204" pitchFamily="34" charset="0"/>
              </a:rPr>
              <a:t>muodostuvat</a:t>
            </a:r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 asiakkaiden hoidosta ja huolenpidosta, terveyden ja toimintakyvyn tukemisesta ja seurannasta, sekä psykososiaalisesta ja toiminnallisesta tuesta. </a:t>
            </a: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Henkilökunta</a:t>
            </a: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Aistivammaisen a</a:t>
            </a:r>
            <a:r>
              <a:rPr lang="fi-FI" sz="1100" dirty="0">
                <a:latin typeface="Arial" charset="0"/>
                <a:cs typeface="Arial" charset="0"/>
              </a:rPr>
              <a:t>siakkaan erityistarpeiden huomioiseksi ryhmäkodissa työskentelee kuurosokeustaidot omaava henkilökunta. </a:t>
            </a:r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Päivittäiset virikkeet ja ulkoilu tarjoavat asiakkaalle mielekkään arjen.</a:t>
            </a:r>
          </a:p>
          <a:p>
            <a:endParaRPr lang="fi-FI" sz="1100" dirty="0">
              <a:latin typeface="Arial" charset="0"/>
              <a:cs typeface="Arial" charset="0"/>
            </a:endParaRPr>
          </a:p>
          <a:p>
            <a:r>
              <a:rPr lang="fi-FI" sz="1100" dirty="0">
                <a:latin typeface="Arial" charset="0"/>
                <a:cs typeface="Arial" charset="0"/>
              </a:rPr>
              <a:t>Jokaisella asukkaalla on nimetty omahoitaja. Toimintakyvyn mittarina käytetään RAI-toimintakyvyn arviointia. </a:t>
            </a: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r>
              <a:rPr lang="fi-FI" sz="1100" b="1" dirty="0">
                <a:latin typeface="Arial" charset="0"/>
                <a:cs typeface="Arial" charset="0"/>
              </a:rPr>
              <a:t>Palveluihin hakeutuminen</a:t>
            </a: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Ryhmäkotiasumisen edellytyksenä on kotikunnan maksusitoumus. </a:t>
            </a:r>
            <a:r>
              <a:rPr lang="fi-FI" sz="1100" dirty="0">
                <a:latin typeface="Arial" charset="0"/>
                <a:cs typeface="Arial" charset="0"/>
              </a:rPr>
              <a:t>Päätöksen tekee kunnan tai kaupungin kotihoidon asiakasohjaaja tai sosiaalityöntekijä.</a:t>
            </a:r>
          </a:p>
          <a:p>
            <a:endParaRPr lang="fi-FI" sz="1100" dirty="0">
              <a:latin typeface="Arial" charset="0"/>
              <a:cs typeface="Arial" charset="0"/>
            </a:endParaRPr>
          </a:p>
          <a:p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Lisätietoja </a:t>
            </a: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Palveluohjaaja Heli Virintie, puh 040 835 8389 </a:t>
            </a:r>
            <a:r>
              <a:rPr lang="fi-FI" sz="11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heli.virintie@kuurosokeat.fi</a:t>
            </a:r>
            <a:r>
              <a:rPr lang="fi-FI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100" dirty="0">
                <a:latin typeface="Arial" panose="020B0604020202020204" pitchFamily="34" charset="0"/>
                <a:cs typeface="Arial" panose="020B0604020202020204" pitchFamily="34" charset="0"/>
              </a:rPr>
              <a:t>Palveluesimies Tanja Ahonen puh. 040 7026641</a:t>
            </a:r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1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tanja.ahonen@kuurosokeat.fi</a:t>
            </a:r>
            <a:r>
              <a:rPr lang="fi-FI" sz="11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i-FI" sz="11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101" name="Line 1051"/>
          <p:cNvSpPr>
            <a:spLocks noChangeShapeType="1"/>
          </p:cNvSpPr>
          <p:nvPr/>
        </p:nvSpPr>
        <p:spPr bwMode="auto">
          <a:xfrm>
            <a:off x="1207095" y="10470743"/>
            <a:ext cx="5688012" cy="0"/>
          </a:xfrm>
          <a:prstGeom prst="line">
            <a:avLst/>
          </a:prstGeom>
          <a:noFill/>
          <a:ln w="1905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054" name="Vuokaaviosymboli: Käsinsyöttö 12"/>
          <p:cNvSpPr>
            <a:spLocks noChangeArrowheads="1"/>
          </p:cNvSpPr>
          <p:nvPr/>
        </p:nvSpPr>
        <p:spPr bwMode="auto">
          <a:xfrm>
            <a:off x="1225351" y="559510"/>
            <a:ext cx="5651499" cy="604921"/>
          </a:xfrm>
          <a:prstGeom prst="snip1Rect">
            <a:avLst/>
          </a:prstGeom>
          <a:solidFill>
            <a:srgbClr val="00B05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fi-FI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Ryhmämuotoinen palveluasuminen</a:t>
            </a:r>
            <a:endParaRPr lang="fi-FI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Kuva 14" descr="RAITA10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00B050">
                <a:tint val="45000"/>
                <a:satMod val="400000"/>
              </a:srgbClr>
            </a:duotone>
            <a:lum contrast="40000"/>
          </a:blip>
          <a:srcRect/>
          <a:stretch>
            <a:fillRect/>
          </a:stretch>
        </p:blipFill>
        <p:spPr bwMode="auto">
          <a:xfrm>
            <a:off x="544513" y="0"/>
            <a:ext cx="593725" cy="1131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Kuva 9" descr="kunt_asumis_tuotelogo0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372" y="10484907"/>
            <a:ext cx="2405459" cy="551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kstikehys 9"/>
          <p:cNvSpPr txBox="1">
            <a:spLocks noChangeArrowheads="1"/>
          </p:cNvSpPr>
          <p:nvPr/>
        </p:nvSpPr>
        <p:spPr bwMode="auto">
          <a:xfrm>
            <a:off x="5728692" y="10556135"/>
            <a:ext cx="151271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i-FI" altLang="fi-FI" sz="700" dirty="0">
                <a:latin typeface="Arial" panose="020B0604020202020204" pitchFamily="34" charset="0"/>
                <a:cs typeface="Arial" panose="020B0604020202020204" pitchFamily="34" charset="0"/>
              </a:rPr>
              <a:t>Esite päivitetty 8.9.2021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iton esittelykalvot pohja pysty">
  <a:themeElements>
    <a:clrScheme name="Liiton esittelykalvot pohja pys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iton esittelykalvot pohja pyst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iiton esittelykalvot pohja pys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iton esittelykalvot pohja pys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iton esittelykalvot pohja pys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iton esittelykalvot pohja pys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iton esittelykalvot pohja pys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iton esittelykalvot pohja pys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iton esittelykalvot pohja pys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\\posti1\extra\Mallit\Esitykset\Liiton esittelykalvot pohja pysty.pot</Template>
  <TotalTime>1353</TotalTime>
  <Words>169</Words>
  <Application>Microsoft Office PowerPoint</Application>
  <PresentationFormat>Mukautettu</PresentationFormat>
  <Paragraphs>29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Liiton esittelykalvot pohja pysty</vt:lpstr>
      <vt:lpstr>PowerPoint-esitys</vt:lpstr>
    </vt:vector>
  </TitlesOfParts>
  <Company>Allergia- ja Astmaliitto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>Camilla Vihtilä</dc:creator>
  <cp:lastModifiedBy>Risto Hoikkanen</cp:lastModifiedBy>
  <cp:revision>112</cp:revision>
  <cp:lastPrinted>2020-02-25T09:41:53Z</cp:lastPrinted>
  <dcterms:created xsi:type="dcterms:W3CDTF">2005-01-14T08:23:16Z</dcterms:created>
  <dcterms:modified xsi:type="dcterms:W3CDTF">2021-09-09T09:22:59Z</dcterms:modified>
</cp:coreProperties>
</file>